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2602B-1505-4455-8415-8736765EEAC6}" v="1" dt="2026-02-11T10:45:00.171"/>
    <p1510:client id="{A10917FF-D7D7-43D0-830F-7BE4C1CAB24C}" v="3" dt="2026-02-11T07:21:33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1" autoAdjust="0"/>
    <p:restoredTop sz="94660"/>
  </p:normalViewPr>
  <p:slideViewPr>
    <p:cSldViewPr snapToGrid="0">
      <p:cViewPr varScale="1">
        <p:scale>
          <a:sx n="56" d="100"/>
          <a:sy n="56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il Khatana" userId="dd805a959491dc48" providerId="LiveId" clId="{CCEA4458-201A-4528-9101-004D03CC1C9A}"/>
    <pc:docChg chg="modSld">
      <pc:chgData name="Kapil Khatana" userId="dd805a959491dc48" providerId="LiveId" clId="{CCEA4458-201A-4528-9101-004D03CC1C9A}" dt="2026-02-11T10:45:03.402" v="84" actId="20577"/>
      <pc:docMkLst>
        <pc:docMk/>
      </pc:docMkLst>
      <pc:sldChg chg="modSp mod">
        <pc:chgData name="Kapil Khatana" userId="dd805a959491dc48" providerId="LiveId" clId="{CCEA4458-201A-4528-9101-004D03CC1C9A}" dt="2026-02-11T10:45:03.402" v="84" actId="20577"/>
        <pc:sldMkLst>
          <pc:docMk/>
          <pc:sldMk cId="2331754606" sldId="278"/>
        </pc:sldMkLst>
        <pc:spChg chg="mod">
          <ac:chgData name="Kapil Khatana" userId="dd805a959491dc48" providerId="LiveId" clId="{CCEA4458-201A-4528-9101-004D03CC1C9A}" dt="2026-02-11T10:45:03.402" v="84" actId="20577"/>
          <ac:spMkLst>
            <pc:docMk/>
            <pc:sldMk cId="2331754606" sldId="278"/>
            <ac:spMk id="6" creationId="{35A7F4BA-84F6-1FD1-DDD4-7CBD99E9D32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EF32-63D9-4465-B37E-2FB271071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1BEE4-E39F-83F2-94DA-E5CEDA793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11DE-4421-4AE9-58F3-03B71B7C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7986A-F24E-7F50-F8B9-88964A4A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CBF80-C70C-EFA3-279C-D61D2D26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02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DD1E-6477-592C-3D54-FB38435B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50AC6-4766-238A-8E3E-052176567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B2BE-11BA-EF18-4F5F-3F8AEAAC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CE6A6-A182-17BD-9940-C4561C30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0F762-BAE6-34E1-2DC0-02B58E40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40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3B8A10-BC1B-44A6-3430-65DF4B785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5A952-3E91-1B44-D3A0-90BEFCB2A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AF708-16F1-D3D8-DED1-8E957836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2ED8D-BEDA-7213-C2CA-C9DDE016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73A92-3F88-BE82-DAFA-73645C62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52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F644-334E-3FDD-15E3-FF11A5B9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C376-B98F-1FF9-AA9C-F4CD00BFE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B5EE-6822-8A34-ED98-361C4FED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A283-41B6-9774-E434-DD187815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17900-80AD-12E1-AAF6-DC6F5BAC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62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0B66-4A56-44A5-12DD-04512220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315C5-1765-4AAE-5057-49EA57C08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831A8-8A9D-A923-8DE1-91B2051D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73CA0-621D-D6CB-F5D2-E60606EB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FD667-F617-6225-94CE-D55454A3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80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B4A8-C16A-098F-93E5-6D35F168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47FE9-9677-7770-4EF9-E93988C80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8B7D3-1EF8-0D8D-0D92-0E70036A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924F9-D836-0727-A9B2-769BC164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469A5-1458-F40D-C32C-D8757A86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CE90-B245-AD7F-2B3F-28F6E055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16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B8B0-C10E-E023-358C-601D13E1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350AE-6EA9-155C-7172-21E2AFA1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F5CC4-B770-975B-055C-F2FDFD7F0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FD17D-D99A-136B-78B0-BB5F8887B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3C568-8B62-307C-9730-840B109D0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DE928-9D3D-E185-8C84-0FBF6CA1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80613-687C-9DAE-8FCA-ADC39DD11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AC15D-2891-A679-214C-5BA3EE2F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74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8DD7-7001-51BE-5B64-1DE7F71C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CE8D6-FF10-2CD3-8F25-25B9D88C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F92B5-72C1-339B-C67C-925D114C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A4463-78D0-2F73-38F6-ED44FF39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74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97338-783B-39A4-D884-5B9F4375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D2D03-CEE7-2DE5-2399-346E2ED5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CCB5E-C968-E025-3F07-BB22873D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12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581E-4DAF-A083-94CD-7A31DA69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9CD72-A74D-8022-F57C-5EB309147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7D2DC-C7B8-5E00-306C-B02084E73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AF1D8-C69E-A199-3F2D-986B86F9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43275-0D88-EBE8-E7A9-EFBC0673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EBBD3-B392-D704-C994-3D1F6ED9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8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8250-9447-3FDE-05D7-497BEE00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CDA93-3B6A-902F-70AA-EFB21EB4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274A8-4D06-20D8-159E-4074F8930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550A3-EE55-2C0C-078B-778BD0DC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22049-B5E5-7B4A-AA4D-237D57A1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F3EDB-0A78-31E7-CDAE-010C1998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2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1A689-C606-ACF7-B884-51C9B09C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9E91-25B9-55E0-767B-A1ED2B6CC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AB4E4-09DC-417C-4BE0-4C84AF93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AF5515-50A4-474B-A632-92225D4DD85B}" type="datetimeFigureOut">
              <a:rPr lang="en-IN" smtClean="0"/>
              <a:t>11-02-2026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93538-E013-6DC9-D314-DC2CDD16E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BE70C-162F-3364-0C75-312A62873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9982E-02D7-4AB5-B99C-5EE349F13A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6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71B5B-948C-1DD6-1B80-495678C15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GB" sz="5400">
                <a:solidFill>
                  <a:schemeClr val="bg1"/>
                </a:solidFill>
              </a:rPr>
              <a:t>Logistics Optimization for Delivery Routes – UPS </a:t>
            </a:r>
            <a:endParaRPr lang="en-IN" sz="5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D53E4-D904-0978-3B9A-2232159D5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>
            <a:normAutofit/>
          </a:bodyPr>
          <a:lstStyle/>
          <a:p>
            <a:pPr algn="r"/>
            <a:r>
              <a:rPr lang="en-GB" sz="2000">
                <a:solidFill>
                  <a:schemeClr val="bg1"/>
                </a:solidFill>
              </a:rPr>
              <a:t>Queries and Results</a:t>
            </a:r>
            <a:endParaRPr lang="en-IN" sz="200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Video 4" descr="Box Production Line">
            <a:extLst>
              <a:ext uri="{FF2B5EF4-FFF2-40B4-BE49-F238E27FC236}">
                <a16:creationId xmlns:a16="http://schemas.microsoft.com/office/drawing/2014/main" id="{743CFD52-04FC-3626-20ED-AF3CF3FDD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1700022" y="2179550"/>
            <a:ext cx="4172845" cy="2340558"/>
          </a:xfrm>
          <a:prstGeom prst="rect">
            <a:avLst/>
          </a:prstGeom>
          <a:ln w="28575">
            <a:noFill/>
          </a:ln>
        </p:spPr>
      </p:pic>
      <p:sp>
        <p:nvSpPr>
          <p:cNvPr id="36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1C18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1C184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152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30"/>
    </mc:Choice>
    <mc:Fallback xmlns="">
      <p:transition spd="slow" advTm="5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9" objId="5"/>
        <p14:playEvt time="8933" objId="5"/>
        <p14:playEvt time="25328" objId="5"/>
        <p14:playEvt time="33826" objId="5"/>
        <p14:playEvt time="50225" objId="5"/>
        <p14:stopEvt time="55152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2189607-7900-9BBC-0B5E-51C259EF4B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060" b="12060"/>
          <a:stretch/>
        </p:blipFill>
        <p:spPr>
          <a:xfrm>
            <a:off x="2828794" y="3998952"/>
            <a:ext cx="3634674" cy="28099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92739-F72F-438F-B1F0-4A832A1D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3: Route Optimization Insights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F620F-E6AA-7894-D217-5EBC52AAD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685805"/>
            <a:ext cx="4974771" cy="55340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For each route, calculate Distance-to-time efficiency ratio: </a:t>
            </a:r>
            <a:r>
              <a:rPr lang="en-US" sz="2000" b="1" dirty="0" err="1">
                <a:solidFill>
                  <a:schemeClr val="bg1"/>
                </a:solidFill>
              </a:rPr>
              <a:t>Distance_KM</a:t>
            </a:r>
            <a:r>
              <a:rPr lang="en-US" sz="2000" b="1" dirty="0">
                <a:solidFill>
                  <a:schemeClr val="bg1"/>
                </a:solidFill>
              </a:rPr>
              <a:t> / </a:t>
            </a:r>
            <a:r>
              <a:rPr lang="en-US" sz="2000" b="1" dirty="0" err="1">
                <a:solidFill>
                  <a:schemeClr val="bg1"/>
                </a:solidFill>
              </a:rPr>
              <a:t>Average_Travel_Time_Min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Select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, Round(</a:t>
            </a:r>
            <a:r>
              <a:rPr lang="en-US" sz="2000" dirty="0" err="1">
                <a:solidFill>
                  <a:schemeClr val="bg1"/>
                </a:solidFill>
              </a:rPr>
              <a:t>Distance_KM</a:t>
            </a:r>
            <a:r>
              <a:rPr lang="en-US" sz="2000" dirty="0">
                <a:solidFill>
                  <a:schemeClr val="bg1"/>
                </a:solidFill>
              </a:rPr>
              <a:t> / Average_Travel_Time_Min,2) as </a:t>
            </a:r>
            <a:r>
              <a:rPr lang="en-US" sz="2000" dirty="0" err="1">
                <a:solidFill>
                  <a:schemeClr val="bg1"/>
                </a:solidFill>
              </a:rPr>
              <a:t>Efficeincy_ratio</a:t>
            </a:r>
            <a:r>
              <a:rPr lang="en-US" sz="2000" dirty="0">
                <a:solidFill>
                  <a:schemeClr val="bg1"/>
                </a:solidFill>
              </a:rPr>
              <a:t> from routes ;</a:t>
            </a:r>
          </a:p>
        </p:txBody>
      </p:sp>
    </p:spTree>
    <p:extLst>
      <p:ext uri="{BB962C8B-B14F-4D97-AF65-F5344CB8AC3E}">
        <p14:creationId xmlns:p14="http://schemas.microsoft.com/office/powerpoint/2010/main" val="39138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0"/>
    </mc:Choice>
    <mc:Fallback xmlns="">
      <p:transition spd="slow" advTm="65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AB464-7B12-FD1B-BC80-770DC8E4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Task 3: Route Optimization Insights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06E71-5560-9097-C9D2-348C36B04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bg1"/>
                </a:solidFill>
              </a:rPr>
              <a:t>Identify 3 routes with the worst efficiency ratio</a:t>
            </a:r>
            <a:r>
              <a:rPr lang="en-US" sz="1700">
                <a:solidFill>
                  <a:schemeClr val="bg1"/>
                </a:solidFill>
              </a:rPr>
              <a:t>.</a:t>
            </a:r>
          </a:p>
          <a:p>
            <a:r>
              <a:rPr lang="en-US" sz="1700">
                <a:solidFill>
                  <a:schemeClr val="bg1"/>
                </a:solidFill>
              </a:rPr>
              <a:t> Select Route_id, Round(Distance_KM / Average_Travel_Time_Min,2) as Efficeincy_ratio from routes order by Efficeincy_ratio limit 3 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bg1"/>
                </a:solidFill>
              </a:rPr>
              <a:t>Find routes with &gt;20% delayed shipments</a:t>
            </a:r>
            <a:r>
              <a:rPr lang="en-US" sz="1700">
                <a:solidFill>
                  <a:schemeClr val="bg1"/>
                </a:solidFill>
              </a:rPr>
              <a:t>.</a:t>
            </a:r>
          </a:p>
          <a:p>
            <a:r>
              <a:rPr lang="en-US" sz="1700">
                <a:solidFill>
                  <a:schemeClr val="bg1"/>
                </a:solidFill>
              </a:rPr>
              <a:t>SELECT route_id FROM orders GROUP BY route_id HAVING AVG(CASE    WHEN Actual_Delivery_Date &gt; Expected_Delivery_Date THEN 1    ELSE 0END) &gt; 0.20;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566A6-E49A-5932-18D1-A1463909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64" y="3807976"/>
            <a:ext cx="3144252" cy="27845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471393-CFA0-8E48-7C7E-C342E8B14C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-8208" t="1" r="-29696" b="-85871"/>
          <a:stretch>
            <a:fillRect/>
          </a:stretch>
        </p:blipFill>
        <p:spPr>
          <a:xfrm>
            <a:off x="6431603" y="419171"/>
            <a:ext cx="4800600" cy="38640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5"/>
    </mc:Choice>
    <mc:Fallback xmlns="">
      <p:transition spd="slow" advTm="211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41CC7-13EF-F5F6-3596-BC24771C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Task 3: Route Optimization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60849-0ACB-F728-AEFA-8ABCBD2C9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/>
              <a:t>Recommend potential routes for optimization 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Routes R006, R016, R008, R007, and R014 show the highest operational inefficiencies and delay impact and should be prioritized for logistics optimization initiatives.</a:t>
            </a:r>
          </a:p>
        </p:txBody>
      </p:sp>
      <p:pic>
        <p:nvPicPr>
          <p:cNvPr id="6" name="Picture 5" descr="Boxes and roller conveyor">
            <a:extLst>
              <a:ext uri="{FF2B5EF4-FFF2-40B4-BE49-F238E27FC236}">
                <a16:creationId xmlns:a16="http://schemas.microsoft.com/office/drawing/2014/main" id="{B3576507-D477-4B67-FEB1-148A3AE6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03" r="20356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87"/>
    </mc:Choice>
    <mc:Fallback xmlns="">
      <p:transition spd="slow" advTm="311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965FE-F6CD-088F-91EA-18F48B1E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Task 4: Warehouse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FC275-A3FB-E370-2952-116A32BCF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906" y="1715151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the top 3 warehouses with the highest average processing time.</a:t>
            </a:r>
          </a:p>
          <a:p>
            <a:r>
              <a:rPr lang="en-US" dirty="0">
                <a:solidFill>
                  <a:schemeClr val="bg1"/>
                </a:solidFill>
              </a:rPr>
              <a:t>SELECT  </a:t>
            </a:r>
            <a:r>
              <a:rPr lang="en-US" dirty="0" err="1">
                <a:solidFill>
                  <a:schemeClr val="bg1"/>
                </a:solidFill>
              </a:rPr>
              <a:t>warehouse_id</a:t>
            </a:r>
            <a:r>
              <a:rPr lang="en-US" dirty="0">
                <a:solidFill>
                  <a:schemeClr val="bg1"/>
                </a:solidFill>
              </a:rPr>
              <a:t>, ROUND (AVG (</a:t>
            </a:r>
            <a:r>
              <a:rPr lang="en-US" dirty="0" err="1">
                <a:solidFill>
                  <a:schemeClr val="bg1"/>
                </a:solidFill>
              </a:rPr>
              <a:t>Processing_Time_Min</a:t>
            </a:r>
            <a:r>
              <a:rPr lang="en-US" dirty="0">
                <a:solidFill>
                  <a:schemeClr val="bg1"/>
                </a:solidFill>
              </a:rPr>
              <a:t>), 2) AS </a:t>
            </a:r>
            <a:r>
              <a:rPr lang="en-US" dirty="0" err="1">
                <a:solidFill>
                  <a:schemeClr val="bg1"/>
                </a:solidFill>
              </a:rPr>
              <a:t>Avg_Processing_time</a:t>
            </a:r>
            <a:r>
              <a:rPr lang="en-US" dirty="0">
                <a:solidFill>
                  <a:schemeClr val="bg1"/>
                </a:solidFill>
              </a:rPr>
              <a:t> FROM warehouses GROUP BY </a:t>
            </a:r>
            <a:r>
              <a:rPr lang="en-US" dirty="0" err="1">
                <a:solidFill>
                  <a:schemeClr val="bg1"/>
                </a:solidFill>
              </a:rPr>
              <a:t>Warehouse_ID</a:t>
            </a:r>
            <a:r>
              <a:rPr lang="en-US" dirty="0">
                <a:solidFill>
                  <a:schemeClr val="bg1"/>
                </a:solidFill>
              </a:rPr>
              <a:t> ORDER BY </a:t>
            </a:r>
            <a:r>
              <a:rPr lang="en-US" dirty="0" err="1">
                <a:solidFill>
                  <a:schemeClr val="bg1"/>
                </a:solidFill>
              </a:rPr>
              <a:t>Avg_Processing_time</a:t>
            </a:r>
            <a:r>
              <a:rPr lang="en-US" dirty="0">
                <a:solidFill>
                  <a:schemeClr val="bg1"/>
                </a:solidFill>
              </a:rPr>
              <a:t> DESC LIMIT 3;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Calculate total vs. delayed shipments for each warehouse.</a:t>
            </a:r>
          </a:p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warehouse_id</a:t>
            </a:r>
            <a:r>
              <a:rPr lang="en-US" dirty="0">
                <a:solidFill>
                  <a:schemeClr val="bg1"/>
                </a:solidFill>
              </a:rPr>
              <a:t>, COUNT(*) AS </a:t>
            </a:r>
            <a:r>
              <a:rPr lang="en-US" dirty="0" err="1">
                <a:solidFill>
                  <a:schemeClr val="bg1"/>
                </a:solidFill>
              </a:rPr>
              <a:t>total_shipments</a:t>
            </a:r>
            <a:r>
              <a:rPr lang="en-US" dirty="0">
                <a:solidFill>
                  <a:schemeClr val="bg1"/>
                </a:solidFill>
              </a:rPr>
              <a:t>, SUM(CASE        WHEN  </a:t>
            </a:r>
            <a:r>
              <a:rPr lang="en-US" dirty="0" err="1">
                <a:solidFill>
                  <a:schemeClr val="bg1"/>
                </a:solidFill>
              </a:rPr>
              <a:t>Actual_Delivery_Date</a:t>
            </a:r>
            <a:r>
              <a:rPr lang="en-US" dirty="0">
                <a:solidFill>
                  <a:schemeClr val="bg1"/>
                </a:solidFill>
              </a:rPr>
              <a:t> &gt; </a:t>
            </a:r>
            <a:r>
              <a:rPr lang="en-US" dirty="0" err="1">
                <a:solidFill>
                  <a:schemeClr val="bg1"/>
                </a:solidFill>
              </a:rPr>
              <a:t>Expected_Delivery_Date</a:t>
            </a:r>
            <a:r>
              <a:rPr lang="en-US" dirty="0">
                <a:solidFill>
                  <a:schemeClr val="bg1"/>
                </a:solidFill>
              </a:rPr>
              <a:t>  THEN 1        ELSE 0 END) AS </a:t>
            </a:r>
            <a:r>
              <a:rPr lang="en-US" dirty="0" err="1">
                <a:solidFill>
                  <a:schemeClr val="bg1"/>
                </a:solidFill>
              </a:rPr>
              <a:t>Delayed_Shipment</a:t>
            </a:r>
            <a:r>
              <a:rPr lang="en-US" dirty="0">
                <a:solidFill>
                  <a:schemeClr val="bg1"/>
                </a:solidFill>
              </a:rPr>
              <a:t> FROM orders GROUP BY </a:t>
            </a:r>
            <a:r>
              <a:rPr lang="en-US" dirty="0" err="1">
                <a:solidFill>
                  <a:schemeClr val="bg1"/>
                </a:solidFill>
              </a:rPr>
              <a:t>Warehouse_ID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4AA1C18-B2D9-9AF7-BC91-CA2363F8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25" y="3616941"/>
            <a:ext cx="4763801" cy="248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8C266-B721-770B-C178-A2800E50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83" y="711901"/>
            <a:ext cx="4763801" cy="215074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3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2"/>
    </mc:Choice>
    <mc:Fallback xmlns="">
      <p:transition spd="slow" advTm="200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9ED5C-9A1D-1EA6-F3DB-92DAB766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4: Warehouse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23CC0-BC43-8778-E22A-41676AD8D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4" cy="26127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alpha val="80000"/>
                  </a:schemeClr>
                </a:solidFill>
              </a:rPr>
              <a:t>Use CTEs to find bottleneck warehouses where processing time &gt; global average. 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with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global_average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as ( select avg (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processing_time_min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) as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avg_time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from warehouses ) SELECT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warehouse_id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, ROUND(AVG(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processing_time_min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), 2) AS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warehouse_avg_timeFROM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warehouses,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global_average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GROUP BY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Warehouse_ID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,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avg_time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 HAVING AVG (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processing_time_min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) &gt; </a:t>
            </a:r>
            <a:r>
              <a:rPr lang="en-US" dirty="0" err="1">
                <a:solidFill>
                  <a:schemeClr val="bg1">
                    <a:alpha val="80000"/>
                  </a:schemeClr>
                </a:solidFill>
              </a:rPr>
              <a:t>avg_time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B2DDAC-F43A-65FD-2FE3-D7C3E0D29E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-1" r="3062" b="-4104"/>
          <a:stretch>
            <a:fillRect/>
          </a:stretch>
        </p:blipFill>
        <p:spPr>
          <a:xfrm>
            <a:off x="6625389" y="1350833"/>
            <a:ext cx="4555957" cy="31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63"/>
    </mc:Choice>
    <mc:Fallback xmlns="">
      <p:transition spd="slow" advTm="3016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7F69F-BF93-E79E-7AD5-1EDF49FA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4: Warehouse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7E3E5-454A-AD34-5E80-980650D8A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4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Rank warehouses based on on-time delivery percentage. </a:t>
            </a:r>
          </a:p>
          <a:p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Select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warehouse_id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on_time_percentage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, rank() over( order by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on_time_percentage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 desc)  as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warehouse_rank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 from ( select   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warehouse_id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, 100 * avg( case when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actual_delivery_date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 &lt;=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expected_delivery_date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 then 1 else 0 end)      as     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on_time_percentage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 from orders group by </a:t>
            </a:r>
            <a:r>
              <a:rPr lang="en-US" sz="1500" dirty="0" err="1">
                <a:solidFill>
                  <a:schemeClr val="bg1">
                    <a:alpha val="80000"/>
                  </a:schemeClr>
                </a:solidFill>
              </a:rPr>
              <a:t>Warehouse_ID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) 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07B47B-328A-5A3D-54E7-7911CEE4C3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85" r="-50"/>
          <a:stretch>
            <a:fillRect/>
          </a:stretch>
        </p:blipFill>
        <p:spPr>
          <a:xfrm>
            <a:off x="6786682" y="1350833"/>
            <a:ext cx="3879611" cy="30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0"/>
    </mc:Choice>
    <mc:Fallback xmlns="">
      <p:transition spd="slow" advTm="96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B1AD8-DB51-5B12-1764-B4836E7C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Task 5: Delivery Agent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82E8E-A1BB-F62D-9DED-5F36D8929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906" y="1715151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Rank agents (per route) by on-time delivery percentage 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select </a:t>
            </a:r>
            <a:r>
              <a:rPr lang="en-US" sz="1800" dirty="0" err="1">
                <a:solidFill>
                  <a:schemeClr val="bg1"/>
                </a:solidFill>
              </a:rPr>
              <a:t>agent_id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route_id</a:t>
            </a:r>
            <a:r>
              <a:rPr lang="en-US" sz="1800" dirty="0">
                <a:solidFill>
                  <a:schemeClr val="bg1"/>
                </a:solidFill>
              </a:rPr>
              <a:t>, rank() over (partition by </a:t>
            </a:r>
            <a:r>
              <a:rPr lang="en-US" sz="1800" dirty="0" err="1">
                <a:solidFill>
                  <a:schemeClr val="bg1"/>
                </a:solidFill>
              </a:rPr>
              <a:t>Route_ID</a:t>
            </a:r>
            <a:r>
              <a:rPr lang="en-US" sz="1800" dirty="0">
                <a:solidFill>
                  <a:schemeClr val="bg1"/>
                </a:solidFill>
              </a:rPr>
              <a:t> order by </a:t>
            </a:r>
            <a:r>
              <a:rPr lang="en-US" sz="1800" dirty="0" err="1">
                <a:solidFill>
                  <a:schemeClr val="bg1"/>
                </a:solidFill>
              </a:rPr>
              <a:t>on_time_percentage</a:t>
            </a:r>
            <a:r>
              <a:rPr lang="en-US" sz="1800" dirty="0">
                <a:solidFill>
                  <a:schemeClr val="bg1"/>
                </a:solidFill>
              </a:rPr>
              <a:t> desc) as </a:t>
            </a:r>
            <a:r>
              <a:rPr lang="en-US" sz="1800" dirty="0" err="1">
                <a:solidFill>
                  <a:schemeClr val="bg1"/>
                </a:solidFill>
              </a:rPr>
              <a:t>agent_rank</a:t>
            </a:r>
            <a:r>
              <a:rPr lang="en-US" sz="1800" dirty="0">
                <a:solidFill>
                  <a:schemeClr val="bg1"/>
                </a:solidFill>
              </a:rPr>
              <a:t> from </a:t>
            </a:r>
            <a:r>
              <a:rPr lang="en-US" sz="1800" dirty="0" err="1">
                <a:solidFill>
                  <a:schemeClr val="bg1"/>
                </a:solidFill>
              </a:rPr>
              <a:t>deliveryagents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Find agents with on-time % &lt; 80%.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Select </a:t>
            </a:r>
            <a:r>
              <a:rPr lang="en-US" sz="1800" dirty="0" err="1">
                <a:solidFill>
                  <a:schemeClr val="bg1"/>
                </a:solidFill>
              </a:rPr>
              <a:t>agent_id</a:t>
            </a:r>
            <a:r>
              <a:rPr lang="en-US" sz="1800" dirty="0">
                <a:solidFill>
                  <a:schemeClr val="bg1"/>
                </a:solidFill>
              </a:rPr>
              <a:t> from </a:t>
            </a:r>
            <a:r>
              <a:rPr lang="en-US" sz="1800" dirty="0" err="1">
                <a:solidFill>
                  <a:schemeClr val="bg1"/>
                </a:solidFill>
              </a:rPr>
              <a:t>deliveryagents</a:t>
            </a:r>
            <a:r>
              <a:rPr lang="en-US" sz="1800" dirty="0">
                <a:solidFill>
                  <a:schemeClr val="bg1"/>
                </a:solidFill>
              </a:rPr>
              <a:t> where </a:t>
            </a:r>
            <a:r>
              <a:rPr lang="en-US" sz="1800" dirty="0" err="1">
                <a:solidFill>
                  <a:schemeClr val="bg1"/>
                </a:solidFill>
              </a:rPr>
              <a:t>on_time_percentage</a:t>
            </a:r>
            <a:r>
              <a:rPr lang="en-US" sz="1800" dirty="0">
                <a:solidFill>
                  <a:schemeClr val="bg1"/>
                </a:solidFill>
              </a:rPr>
              <a:t> &lt; 80 ;</a:t>
            </a:r>
          </a:p>
        </p:txBody>
      </p: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9E73CF3-49C4-FD96-03DF-ED6DF5D9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64" y="3687726"/>
            <a:ext cx="2512317" cy="293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E282C-38E2-6195-023B-D222F021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814" y="411790"/>
            <a:ext cx="3372900" cy="293103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8"/>
    </mc:Choice>
    <mc:Fallback xmlns="">
      <p:transition spd="slow" advTm="311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 382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620D4-4CBD-A55D-0032-7ACCDBC7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03" r="2" b="7380"/>
          <a:stretch>
            <a:fillRect/>
          </a:stretch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385" name="Rectangle 384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05E159-58DF-BF17-CEBA-A21882FD3F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r="147" b="1"/>
          <a:stretch>
            <a:fillRect/>
          </a:stretch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E9886-E8A1-842C-DAAC-6A8A5C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5: Delivery Agent Performance</a:t>
            </a:r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5A227-8F91-9785-CE57-9140C2E70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668" y="2492080"/>
            <a:ext cx="4641631" cy="301584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bg1"/>
                </a:solidFill>
              </a:rPr>
              <a:t>Compare average speed of top 5 vs bottom 5 agents using subqueries</a:t>
            </a:r>
            <a:r>
              <a:rPr lang="en-US" sz="1700" dirty="0">
                <a:solidFill>
                  <a:schemeClr val="bg1"/>
                </a:solidFill>
              </a:rPr>
              <a:t>. </a:t>
            </a:r>
          </a:p>
          <a:p>
            <a:r>
              <a:rPr lang="en-US" sz="1700" dirty="0">
                <a:solidFill>
                  <a:schemeClr val="bg1"/>
                </a:solidFill>
              </a:rPr>
              <a:t>Select (Select round(avg(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),2) from ( Select 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 from </a:t>
            </a:r>
            <a:r>
              <a:rPr lang="en-US" sz="1700" dirty="0" err="1">
                <a:solidFill>
                  <a:schemeClr val="bg1"/>
                </a:solidFill>
              </a:rPr>
              <a:t>deliveryagents</a:t>
            </a:r>
            <a:r>
              <a:rPr lang="en-US" sz="1700" dirty="0">
                <a:solidFill>
                  <a:schemeClr val="bg1"/>
                </a:solidFill>
              </a:rPr>
              <a:t> order by 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 desc limit 5) top_5 ) as avg_speed_of_top_5 ,       (Select round(avg(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),2) from ( Select 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 from </a:t>
            </a:r>
            <a:r>
              <a:rPr lang="en-US" sz="1700" dirty="0" err="1">
                <a:solidFill>
                  <a:schemeClr val="bg1"/>
                </a:solidFill>
              </a:rPr>
              <a:t>deliveryagents</a:t>
            </a:r>
            <a:r>
              <a:rPr lang="en-US" sz="1700" dirty="0">
                <a:solidFill>
                  <a:schemeClr val="bg1"/>
                </a:solidFill>
              </a:rPr>
              <a:t> order by </a:t>
            </a:r>
            <a:r>
              <a:rPr lang="en-US" sz="1700" dirty="0" err="1">
                <a:solidFill>
                  <a:schemeClr val="bg1"/>
                </a:solidFill>
              </a:rPr>
              <a:t>Avg_Speed_KM_HR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asc</a:t>
            </a:r>
            <a:r>
              <a:rPr lang="en-US" sz="1700" dirty="0">
                <a:solidFill>
                  <a:schemeClr val="bg1"/>
                </a:solidFill>
              </a:rPr>
              <a:t> limit 5) bottom_5 ) as avg_speed_of_bottom_5; </a:t>
            </a:r>
          </a:p>
        </p:txBody>
      </p:sp>
    </p:spTree>
    <p:extLst>
      <p:ext uri="{BB962C8B-B14F-4D97-AF65-F5344CB8AC3E}">
        <p14:creationId xmlns:p14="http://schemas.microsoft.com/office/powerpoint/2010/main" val="12412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4"/>
    </mc:Choice>
    <mc:Fallback xmlns="">
      <p:transition spd="slow" advTm="121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D03A-094B-33EB-D921-E6D3FA3D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Task 6: Shipment Tracking Analytics</a:t>
            </a: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CF20-67D2-97DD-778C-2ABD7762B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For each order, list the last checkpoint and time.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Select Order_ID, Checkpoint, Checkpoint_Time from(Select order_id, checkpoint, checkpoint_time, row_number() over ( partition by order_id order by str_to_date(checkpoint_time,'%Y-%m-%d %H:%i:%s') desc) as rn from shipment_tracking) t         where rn = 1;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Find the most common delay reasons (excluding None).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SELECT Delay_reason, COUNT(*) AS reason_count FROM shipment_tracking  WHERE Delay_Reason IS NOT NULL        AND Delay_Reason &lt;&gt; 'None'GROUP BY Delay_ReasonORDER BY reason_count DESC;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8B53457-92AF-92CA-9875-9CD2F75ABF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38" r="4738"/>
          <a:stretch/>
        </p:blipFill>
        <p:spPr>
          <a:xfrm>
            <a:off x="6676286" y="369913"/>
            <a:ext cx="3526454" cy="2784532"/>
          </a:xfrm>
          <a:prstGeom prst="rect">
            <a:avLst/>
          </a:prstGeom>
        </p:spPr>
      </p:pic>
      <p:sp>
        <p:nvSpPr>
          <p:cNvPr id="380" name="Rectangle 379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63157-1D03-2352-B34A-2B3B145F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199242"/>
            <a:ext cx="3588640" cy="1846581"/>
          </a:xfrm>
          <a:prstGeom prst="rect">
            <a:avLst/>
          </a:prstGeom>
        </p:spPr>
      </p:pic>
      <p:sp>
        <p:nvSpPr>
          <p:cNvPr id="382" name="Rectangle 381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3"/>
    </mc:Choice>
    <mc:Fallback xmlns="">
      <p:transition spd="slow" advTm="182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6A77-5257-380C-CE08-C736298C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6: Shipment Tracking Analytics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0739C-D45B-5727-3208-FC5377EB9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80000"/>
                  </a:schemeClr>
                </a:solidFill>
              </a:rPr>
              <a:t>Identify orders with &gt;2 delayed checkpoints 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SELECT    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order_id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, COUNT(*) AS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delayed_checkpoints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FROM   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shipment_tracking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WHERE   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Delay_Reason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IS NOT NULL        AND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Delay_Reason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&lt;&gt; '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None'GROUP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BY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Order_IDHAVING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COUNT(*) &gt; 2;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BF36F-03EA-3D6D-BC0A-48F20677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586" y="1429488"/>
            <a:ext cx="475980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6"/>
    </mc:Choice>
    <mc:Fallback xmlns="">
      <p:transition spd="slow" advTm="278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3A4A0-3AEB-29BF-56BD-5DF8A01E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160420"/>
            <a:ext cx="4974771" cy="17981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Task 1: Data Cleaning &amp; Preparation</a:t>
            </a:r>
            <a:br>
              <a:rPr lang="en-US" sz="3100" dirty="0">
                <a:solidFill>
                  <a:schemeClr val="bg1"/>
                </a:solidFill>
              </a:rPr>
            </a:br>
            <a:endParaRPr lang="en-US" sz="31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E82F29-ACE9-107C-332F-7A6CD54DE0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" r="1687" b="-90925"/>
          <a:stretch>
            <a:fillRect/>
          </a:stretch>
        </p:blipFill>
        <p:spPr>
          <a:xfrm>
            <a:off x="2465213" y="866329"/>
            <a:ext cx="2584794" cy="179914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04539-0D1C-C789-FA81-29CF3B384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4" y="4125220"/>
            <a:ext cx="2318835" cy="1454542"/>
          </a:xfrm>
          <a:prstGeom prst="rect">
            <a:avLst/>
          </a:prstGeom>
        </p:spPr>
      </p:pic>
      <p:grpSp>
        <p:nvGrpSpPr>
          <p:cNvPr id="31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966D6-E924-4507-B07A-8BF5FA97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1958550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Identify and delete duplicate </a:t>
            </a:r>
            <a:r>
              <a:rPr lang="en-US" b="1" dirty="0" err="1">
                <a:solidFill>
                  <a:schemeClr val="bg1"/>
                </a:solidFill>
              </a:rPr>
              <a:t>Order_ID</a:t>
            </a:r>
            <a:r>
              <a:rPr lang="en-US" b="1" dirty="0">
                <a:solidFill>
                  <a:schemeClr val="bg1"/>
                </a:solidFill>
              </a:rPr>
              <a:t> records :</a:t>
            </a:r>
          </a:p>
          <a:p>
            <a:r>
              <a:rPr lang="en-US" dirty="0">
                <a:solidFill>
                  <a:schemeClr val="bg1"/>
                </a:solidFill>
              </a:rPr>
              <a:t>    Select </a:t>
            </a:r>
            <a:r>
              <a:rPr lang="en-US" dirty="0" err="1">
                <a:solidFill>
                  <a:schemeClr val="bg1"/>
                </a:solidFill>
              </a:rPr>
              <a:t>Order_ID</a:t>
            </a:r>
            <a:r>
              <a:rPr lang="en-US" dirty="0">
                <a:solidFill>
                  <a:schemeClr val="bg1"/>
                </a:solidFill>
              </a:rPr>
              <a:t>, count(</a:t>
            </a:r>
            <a:r>
              <a:rPr lang="en-US" dirty="0" err="1">
                <a:solidFill>
                  <a:schemeClr val="bg1"/>
                </a:solidFill>
              </a:rPr>
              <a:t>order_id</a:t>
            </a:r>
            <a:r>
              <a:rPr lang="en-US" dirty="0">
                <a:solidFill>
                  <a:schemeClr val="bg1"/>
                </a:solidFill>
              </a:rPr>
              <a:t>) from orders group by </a:t>
            </a:r>
            <a:r>
              <a:rPr lang="en-US" dirty="0" err="1">
                <a:solidFill>
                  <a:schemeClr val="bg1"/>
                </a:solidFill>
              </a:rPr>
              <a:t>order_id</a:t>
            </a:r>
            <a:r>
              <a:rPr lang="en-US" dirty="0">
                <a:solidFill>
                  <a:schemeClr val="bg1"/>
                </a:solidFill>
              </a:rPr>
              <a:t> having count(</a:t>
            </a:r>
            <a:r>
              <a:rPr lang="en-US" dirty="0" err="1">
                <a:solidFill>
                  <a:schemeClr val="bg1"/>
                </a:solidFill>
              </a:rPr>
              <a:t>Order_ID</a:t>
            </a:r>
            <a:r>
              <a:rPr lang="en-US" dirty="0">
                <a:solidFill>
                  <a:schemeClr val="bg1"/>
                </a:solidFill>
              </a:rPr>
              <a:t>) &gt; 1;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 check the null values in Routes table in </a:t>
            </a:r>
            <a:r>
              <a:rPr lang="en-US" b="1" dirty="0" err="1">
                <a:solidFill>
                  <a:schemeClr val="bg1"/>
                </a:solidFill>
              </a:rPr>
              <a:t>Traffic_Delay_Min</a:t>
            </a:r>
            <a:r>
              <a:rPr lang="en-US" b="1" dirty="0">
                <a:solidFill>
                  <a:schemeClr val="bg1"/>
                </a:solidFill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</a:rPr>
              <a:t>   Select count(*) as </a:t>
            </a:r>
            <a:r>
              <a:rPr lang="en-US" dirty="0" err="1">
                <a:solidFill>
                  <a:schemeClr val="bg1"/>
                </a:solidFill>
              </a:rPr>
              <a:t>null_count</a:t>
            </a:r>
            <a:r>
              <a:rPr lang="en-US" dirty="0">
                <a:solidFill>
                  <a:schemeClr val="bg1"/>
                </a:solidFill>
              </a:rPr>
              <a:t> from routes where </a:t>
            </a:r>
            <a:r>
              <a:rPr lang="en-US" dirty="0" err="1">
                <a:solidFill>
                  <a:schemeClr val="bg1"/>
                </a:solidFill>
              </a:rPr>
              <a:t>Traffic_Delay_Min</a:t>
            </a:r>
            <a:r>
              <a:rPr lang="en-US" dirty="0">
                <a:solidFill>
                  <a:schemeClr val="bg1"/>
                </a:solidFill>
              </a:rPr>
              <a:t> is null;</a:t>
            </a:r>
          </a:p>
        </p:txBody>
      </p:sp>
    </p:spTree>
    <p:extLst>
      <p:ext uri="{BB962C8B-B14F-4D97-AF65-F5344CB8AC3E}">
        <p14:creationId xmlns:p14="http://schemas.microsoft.com/office/powerpoint/2010/main" val="27619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9"/>
    </mc:Choice>
    <mc:Fallback xmlns="">
      <p:transition spd="slow" advTm="204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3018E-D37C-F71C-7AD9-6560DBC3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Task 7: Advanced KPI Reporting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86E67-F31C-03C9-C77C-FE7347012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 Average Delivery Delay per Region (</a:t>
            </a:r>
            <a:r>
              <a:rPr lang="en-US" sz="1800" b="1" dirty="0" err="1">
                <a:solidFill>
                  <a:schemeClr val="bg1"/>
                </a:solidFill>
              </a:rPr>
              <a:t>Start_Location</a:t>
            </a:r>
            <a:r>
              <a:rPr lang="en-US" sz="1800" b="1" dirty="0">
                <a:solidFill>
                  <a:schemeClr val="bg1"/>
                </a:solidFill>
              </a:rPr>
              <a:t>).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Select </a:t>
            </a:r>
            <a:r>
              <a:rPr lang="en-US" sz="1800" dirty="0" err="1">
                <a:solidFill>
                  <a:schemeClr val="bg1"/>
                </a:solidFill>
              </a:rPr>
              <a:t>start_location</a:t>
            </a:r>
            <a:r>
              <a:rPr lang="en-US" sz="1800" dirty="0">
                <a:solidFill>
                  <a:schemeClr val="bg1"/>
                </a:solidFill>
              </a:rPr>
              <a:t>, round(avg(</a:t>
            </a:r>
            <a:r>
              <a:rPr lang="en-US" sz="1800" dirty="0" err="1">
                <a:solidFill>
                  <a:schemeClr val="bg1"/>
                </a:solidFill>
              </a:rPr>
              <a:t>traffic_delay_min</a:t>
            </a:r>
            <a:r>
              <a:rPr lang="en-US" sz="1800" dirty="0">
                <a:solidFill>
                  <a:schemeClr val="bg1"/>
                </a:solidFill>
              </a:rPr>
              <a:t>),2) as </a:t>
            </a:r>
            <a:r>
              <a:rPr lang="en-US" sz="1800" dirty="0" err="1">
                <a:solidFill>
                  <a:schemeClr val="bg1"/>
                </a:solidFill>
              </a:rPr>
              <a:t>Avg_delivery_delay</a:t>
            </a:r>
            <a:r>
              <a:rPr lang="en-US" sz="1800" dirty="0">
                <a:solidFill>
                  <a:schemeClr val="bg1"/>
                </a:solidFill>
              </a:rPr>
              <a:t> from routes group by </a:t>
            </a:r>
            <a:r>
              <a:rPr lang="en-US" sz="1800" dirty="0" err="1">
                <a:solidFill>
                  <a:schemeClr val="bg1"/>
                </a:solidFill>
              </a:rPr>
              <a:t>Start_Location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On-Time Delivery % = (Total On-Time Deliveries / Total Deliveries) * 100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SELECT     ROUND(SUM(CASE                WHEN </a:t>
            </a:r>
            <a:r>
              <a:rPr lang="en-US" sz="1800" dirty="0" err="1">
                <a:solidFill>
                  <a:schemeClr val="bg1"/>
                </a:solidFill>
              </a:rPr>
              <a:t>actual_delivery_date</a:t>
            </a:r>
            <a:r>
              <a:rPr lang="en-US" sz="1800" dirty="0">
                <a:solidFill>
                  <a:schemeClr val="bg1"/>
                </a:solidFill>
              </a:rPr>
              <a:t> &lt;= </a:t>
            </a:r>
            <a:r>
              <a:rPr lang="en-US" sz="1800" dirty="0" err="1">
                <a:solidFill>
                  <a:schemeClr val="bg1"/>
                </a:solidFill>
              </a:rPr>
              <a:t>expected_delivery_date</a:t>
            </a:r>
            <a:r>
              <a:rPr lang="en-US" sz="1800" dirty="0">
                <a:solidFill>
                  <a:schemeClr val="bg1"/>
                </a:solidFill>
              </a:rPr>
              <a:t> THEN 1                ELSE 0            END) / COUNT(</a:t>
            </a:r>
            <a:r>
              <a:rPr lang="en-US" sz="1800" dirty="0" err="1">
                <a:solidFill>
                  <a:schemeClr val="bg1"/>
                </a:solidFill>
              </a:rPr>
              <a:t>order_id</a:t>
            </a:r>
            <a:r>
              <a:rPr lang="en-US" sz="1800" dirty="0">
                <a:solidFill>
                  <a:schemeClr val="bg1"/>
                </a:solidFill>
              </a:rPr>
              <a:t>) * 100,            2) AS </a:t>
            </a:r>
            <a:r>
              <a:rPr lang="en-US" sz="1800" dirty="0" err="1">
                <a:solidFill>
                  <a:schemeClr val="bg1"/>
                </a:solidFill>
              </a:rPr>
              <a:t>on_time_delivery_percentageFROM</a:t>
            </a:r>
            <a:r>
              <a:rPr lang="en-US" sz="1800" dirty="0">
                <a:solidFill>
                  <a:schemeClr val="bg1"/>
                </a:solidFill>
              </a:rPr>
              <a:t>    orders;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D61B3-8BA9-43B9-96B6-5742B525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07" y="369913"/>
            <a:ext cx="3576212" cy="2784532"/>
          </a:xfrm>
          <a:prstGeom prst="rect">
            <a:avLst/>
          </a:prstGeom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4606C-54A5-B4D8-6287-5D26D744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909933"/>
            <a:ext cx="3588640" cy="2425200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1"/>
    </mc:Choice>
    <mc:Fallback xmlns="">
      <p:transition spd="slow" advTm="1596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8355E-FEE8-B471-C28D-C2A783FA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Task 7: Advanced KPI Reporting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85B19-1902-6F3B-BFD6-7B7598D7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Average Traffic Delay per Rout</a:t>
            </a:r>
            <a:r>
              <a:rPr lang="en-US" sz="2000" dirty="0">
                <a:solidFill>
                  <a:schemeClr val="bg1"/>
                </a:solidFill>
              </a:rPr>
              <a:t>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Select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, round(avg(</a:t>
            </a:r>
            <a:r>
              <a:rPr lang="en-US" sz="2000" dirty="0" err="1">
                <a:solidFill>
                  <a:schemeClr val="bg1"/>
                </a:solidFill>
              </a:rPr>
              <a:t>traffic_delay_min</a:t>
            </a:r>
            <a:r>
              <a:rPr lang="en-US" sz="2000" dirty="0">
                <a:solidFill>
                  <a:schemeClr val="bg1"/>
                </a:solidFill>
              </a:rPr>
              <a:t>),2) as </a:t>
            </a:r>
            <a:r>
              <a:rPr lang="en-US" sz="2000" dirty="0" err="1">
                <a:solidFill>
                  <a:schemeClr val="bg1"/>
                </a:solidFill>
              </a:rPr>
              <a:t>avg_traffic_delay</a:t>
            </a:r>
            <a:r>
              <a:rPr lang="en-US" sz="2000" dirty="0">
                <a:solidFill>
                  <a:schemeClr val="bg1"/>
                </a:solidFill>
              </a:rPr>
              <a:t> from routes group by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C3BA5F-99D1-0FC1-6A84-4E02551B78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5132"/>
          <a:stretch>
            <a:fillRect/>
          </a:stretch>
        </p:blipFill>
        <p:spPr>
          <a:xfrm>
            <a:off x="6986249" y="369913"/>
            <a:ext cx="2906528" cy="27845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E46C-E7B7-37D3-4603-0026A683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3721768"/>
            <a:ext cx="3588640" cy="274650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4"/>
    </mc:Choice>
    <mc:Fallback xmlns="">
      <p:transition spd="slow" advTm="169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spc="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9DCBBC-F93E-5E37-8C1E-72BECA62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10803"/>
            <a:ext cx="4069306" cy="533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A7F4BA-84F6-1FD1-DDD4-7CBD99E9D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7417" y="3632200"/>
            <a:ext cx="3336001" cy="235486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Kapil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7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"/>
    </mc:Choice>
    <mc:Fallback xmlns="">
      <p:transition spd="slow" advTm="47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AC5C44-2861-BD31-0952-7EDD39EAA3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437" r="1"/>
          <a:stretch>
            <a:fillRect/>
          </a:stretch>
        </p:blipFill>
        <p:spPr>
          <a:xfrm>
            <a:off x="1171616" y="3922720"/>
            <a:ext cx="4974771" cy="248544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DED0B-6EC1-ACB3-4253-74A34C15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1: Data Cleaning &amp; Preparation</a:t>
            </a:r>
          </a:p>
        </p:txBody>
      </p:sp>
      <p:grpSp>
        <p:nvGrpSpPr>
          <p:cNvPr id="8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D9E6F-D538-97E0-6AFA-2951B7130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685805"/>
            <a:ext cx="4974771" cy="55340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Convert all date columns into YYYY-MM-DD format using SQL functions.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Alter table orders Modify </a:t>
            </a:r>
            <a:r>
              <a:rPr lang="en-US" dirty="0" err="1">
                <a:solidFill>
                  <a:schemeClr val="bg1"/>
                </a:solidFill>
              </a:rPr>
              <a:t>Order_Date</a:t>
            </a:r>
            <a:r>
              <a:rPr lang="en-US" dirty="0">
                <a:solidFill>
                  <a:schemeClr val="bg1"/>
                </a:solidFill>
              </a:rPr>
              <a:t> date, Modify </a:t>
            </a:r>
            <a:r>
              <a:rPr lang="en-US" dirty="0" err="1">
                <a:solidFill>
                  <a:schemeClr val="bg1"/>
                </a:solidFill>
              </a:rPr>
              <a:t>Expected_Delivery_Date</a:t>
            </a:r>
            <a:r>
              <a:rPr lang="en-US" dirty="0">
                <a:solidFill>
                  <a:schemeClr val="bg1"/>
                </a:solidFill>
              </a:rPr>
              <a:t>  date, modify </a:t>
            </a:r>
            <a:r>
              <a:rPr lang="en-US" dirty="0" err="1">
                <a:solidFill>
                  <a:schemeClr val="bg1"/>
                </a:solidFill>
              </a:rPr>
              <a:t>Actual_Delivery_Date</a:t>
            </a:r>
            <a:r>
              <a:rPr lang="en-US" dirty="0">
                <a:solidFill>
                  <a:schemeClr val="bg1"/>
                </a:solidFill>
              </a:rPr>
              <a:t>  date;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UPDATE orders SET </a:t>
            </a:r>
            <a:r>
              <a:rPr lang="en-US" dirty="0" err="1">
                <a:solidFill>
                  <a:schemeClr val="bg1"/>
                </a:solidFill>
              </a:rPr>
              <a:t>order_date</a:t>
            </a:r>
            <a:r>
              <a:rPr lang="en-US" dirty="0">
                <a:solidFill>
                  <a:schemeClr val="bg1"/>
                </a:solidFill>
              </a:rPr>
              <a:t> = DATE_FORMAT (</a:t>
            </a:r>
            <a:r>
              <a:rPr lang="en-US" dirty="0" err="1">
                <a:solidFill>
                  <a:schemeClr val="bg1"/>
                </a:solidFill>
              </a:rPr>
              <a:t>order_date,'%Y</a:t>
            </a:r>
            <a:r>
              <a:rPr lang="en-US" dirty="0">
                <a:solidFill>
                  <a:schemeClr val="bg1"/>
                </a:solidFill>
              </a:rPr>
              <a:t>-%m-%d'),    </a:t>
            </a:r>
            <a:r>
              <a:rPr lang="en-US" dirty="0" err="1">
                <a:solidFill>
                  <a:schemeClr val="bg1"/>
                </a:solidFill>
              </a:rPr>
              <a:t>Expected_Delivery_Date</a:t>
            </a:r>
            <a:r>
              <a:rPr lang="en-US" dirty="0">
                <a:solidFill>
                  <a:schemeClr val="bg1"/>
                </a:solidFill>
              </a:rPr>
              <a:t> = DATE_FORMAT (</a:t>
            </a:r>
            <a:r>
              <a:rPr lang="en-US" dirty="0" err="1">
                <a:solidFill>
                  <a:schemeClr val="bg1"/>
                </a:solidFill>
              </a:rPr>
              <a:t>Expected_Delivery_Date,'%Y</a:t>
            </a:r>
            <a:r>
              <a:rPr lang="en-US" dirty="0">
                <a:solidFill>
                  <a:schemeClr val="bg1"/>
                </a:solidFill>
              </a:rPr>
              <a:t>-%m-%d'),    </a:t>
            </a:r>
            <a:r>
              <a:rPr lang="en-US" dirty="0" err="1">
                <a:solidFill>
                  <a:schemeClr val="bg1"/>
                </a:solidFill>
              </a:rPr>
              <a:t>Actual_Delivery_Date</a:t>
            </a:r>
            <a:r>
              <a:rPr lang="en-US" dirty="0">
                <a:solidFill>
                  <a:schemeClr val="bg1"/>
                </a:solidFill>
              </a:rPr>
              <a:t> = DATE_FORMAT(</a:t>
            </a:r>
            <a:r>
              <a:rPr lang="en-US" dirty="0" err="1">
                <a:solidFill>
                  <a:schemeClr val="bg1"/>
                </a:solidFill>
              </a:rPr>
              <a:t>Actual_Delivery_Date,'%Y</a:t>
            </a:r>
            <a:r>
              <a:rPr lang="en-US" dirty="0">
                <a:solidFill>
                  <a:schemeClr val="bg1"/>
                </a:solidFill>
              </a:rPr>
              <a:t>-%m-%d');</a:t>
            </a:r>
          </a:p>
        </p:txBody>
      </p:sp>
    </p:spTree>
    <p:extLst>
      <p:ext uri="{BB962C8B-B14F-4D97-AF65-F5344CB8AC3E}">
        <p14:creationId xmlns:p14="http://schemas.microsoft.com/office/powerpoint/2010/main" val="16478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01"/>
    </mc:Choice>
    <mc:Fallback xmlns="">
      <p:transition spd="slow" advTm="259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A876A77-3EC6-2C00-EAE9-578FC62968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7067" b="-2"/>
          <a:stretch>
            <a:fillRect/>
          </a:stretch>
        </p:blipFill>
        <p:spPr>
          <a:xfrm>
            <a:off x="4433280" y="4024640"/>
            <a:ext cx="3796319" cy="26335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42C83-7A71-7909-9FED-4E7F4AFE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Task 1: Data Cleaning &amp; Preparation </a:t>
            </a:r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75C7A-218C-E76F-2A22-C4BA662F5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2070" y="1130846"/>
            <a:ext cx="487997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Ensure that no </a:t>
            </a:r>
            <a:r>
              <a:rPr lang="en-US" sz="1800" b="1" dirty="0" err="1">
                <a:solidFill>
                  <a:schemeClr val="bg1"/>
                </a:solidFill>
              </a:rPr>
              <a:t>Actual_Delivery_Date</a:t>
            </a:r>
            <a:r>
              <a:rPr lang="en-US" sz="1800" b="1" dirty="0">
                <a:solidFill>
                  <a:schemeClr val="bg1"/>
                </a:solidFill>
              </a:rPr>
              <a:t> is before </a:t>
            </a:r>
            <a:r>
              <a:rPr lang="en-US" sz="1800" b="1" dirty="0" err="1">
                <a:solidFill>
                  <a:schemeClr val="bg1"/>
                </a:solidFill>
              </a:rPr>
              <a:t>Order_Date</a:t>
            </a:r>
            <a:r>
              <a:rPr lang="en-US" sz="1800" b="1" dirty="0">
                <a:solidFill>
                  <a:schemeClr val="bg1"/>
                </a:solidFill>
              </a:rPr>
              <a:t> (flag such records).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 Select  </a:t>
            </a:r>
            <a:r>
              <a:rPr lang="en-US" sz="1800" dirty="0" err="1">
                <a:solidFill>
                  <a:schemeClr val="bg1"/>
                </a:solidFill>
              </a:rPr>
              <a:t>Order_Date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Actual_Delivery_Date</a:t>
            </a:r>
            <a:r>
              <a:rPr lang="en-US" sz="1800" dirty="0">
                <a:solidFill>
                  <a:schemeClr val="bg1"/>
                </a:solidFill>
              </a:rPr>
              <a:t>  from     Orders where </a:t>
            </a:r>
            <a:r>
              <a:rPr lang="en-US" sz="1800" dirty="0" err="1">
                <a:solidFill>
                  <a:schemeClr val="bg1"/>
                </a:solidFill>
              </a:rPr>
              <a:t>Order_Date</a:t>
            </a:r>
            <a:r>
              <a:rPr lang="en-US" sz="1800" dirty="0">
                <a:solidFill>
                  <a:schemeClr val="bg1"/>
                </a:solidFill>
              </a:rPr>
              <a:t>    &gt;  </a:t>
            </a:r>
            <a:r>
              <a:rPr lang="en-US" sz="1800" dirty="0" err="1">
                <a:solidFill>
                  <a:schemeClr val="bg1"/>
                </a:solidFill>
              </a:rPr>
              <a:t>Actual_Delivery_Date</a:t>
            </a:r>
            <a:r>
              <a:rPr lang="en-US" sz="1800" dirty="0">
                <a:solidFill>
                  <a:schemeClr val="bg1"/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3"/>
    </mc:Choice>
    <mc:Fallback xmlns="">
      <p:transition spd="slow" advTm="1734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A9D5D-F63C-07EA-CBDC-218AC9D2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2: Delivery Delay Analysis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22FD490-D054-F0CC-DD52-E624A91243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67" b="367"/>
          <a:stretch/>
        </p:blipFill>
        <p:spPr>
          <a:xfrm>
            <a:off x="1649077" y="2202652"/>
            <a:ext cx="3217333" cy="254045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74EE1-B683-38BE-02F1-40972A11D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Calculate delivery delay (in days) for each order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Select </a:t>
            </a:r>
            <a:r>
              <a:rPr lang="en-US" sz="2000" dirty="0" err="1">
                <a:solidFill>
                  <a:schemeClr val="bg1"/>
                </a:solidFill>
              </a:rPr>
              <a:t>Order_Id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Actual_Delivery_Date</a:t>
            </a:r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en-US" sz="2000" dirty="0" err="1">
                <a:solidFill>
                  <a:schemeClr val="bg1"/>
                </a:solidFill>
              </a:rPr>
              <a:t>Expected_Delivery_Date</a:t>
            </a:r>
            <a:r>
              <a:rPr lang="en-US" sz="2000" dirty="0">
                <a:solidFill>
                  <a:schemeClr val="bg1"/>
                </a:solidFill>
              </a:rPr>
              <a:t> as </a:t>
            </a:r>
            <a:r>
              <a:rPr lang="en-US" sz="2000" dirty="0" err="1">
                <a:solidFill>
                  <a:schemeClr val="bg1"/>
                </a:solidFill>
              </a:rPr>
              <a:t>Delivery_Delay_Days</a:t>
            </a:r>
            <a:r>
              <a:rPr lang="en-US" sz="2000" dirty="0">
                <a:solidFill>
                  <a:schemeClr val="bg1"/>
                </a:solidFill>
              </a:rPr>
              <a:t> from orders;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15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1"/>
    </mc:Choice>
    <mc:Fallback xmlns="">
      <p:transition spd="slow" advTm="371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8F056-F691-31D5-1D6D-53B8087E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368625"/>
            <a:ext cx="4974771" cy="1403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Task 2: Delivery Delay Analysis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C7DD97-49DC-4BFD-951D-CFF51B976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41571" y="70488"/>
            <a:ext cx="3501861" cy="3501861"/>
            <a:chOff x="4690043" y="291695"/>
            <a:chExt cx="3055711" cy="305571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7DCFDCC-147C-40CA-BFDF-2848A429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1F8CA31-10D7-4B78-877D-2D21FBE5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76786CF-68E6-476D-909E-8522718B7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57" y="3240578"/>
            <a:ext cx="3297290" cy="3297290"/>
            <a:chOff x="4690043" y="291695"/>
            <a:chExt cx="3055711" cy="305571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D8E882-7D0E-42D7-99C8-D4865D7DA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15F1597-6BCF-45F1-9AC9-B142DD476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90043" y="291695"/>
              <a:ext cx="3055711" cy="305571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30573"/>
            <a:ext cx="3483100" cy="34831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0828" y="1091857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B347D2-3784-87B3-7394-12558F9E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6" r="17912" b="-3"/>
          <a:stretch>
            <a:fillRect/>
          </a:stretch>
        </p:blipFill>
        <p:spPr>
          <a:xfrm>
            <a:off x="2438400" y="709301"/>
            <a:ext cx="2662989" cy="2113201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93" y="3195231"/>
            <a:ext cx="3281677" cy="328167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0E24B-0ECB-B035-B9D4-34BB4596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7146"/>
          <a:stretch>
            <a:fillRect/>
          </a:stretch>
        </p:blipFill>
        <p:spPr>
          <a:xfrm>
            <a:off x="1010653" y="3673642"/>
            <a:ext cx="2181725" cy="2344091"/>
          </a:xfrm>
          <a:prstGeom prst="rect">
            <a:avLst/>
          </a:prstGeom>
        </p:spPr>
      </p:pic>
      <p:grpSp>
        <p:nvGrpSpPr>
          <p:cNvPr id="71" name="Graphic 4">
            <a:extLst>
              <a:ext uri="{FF2B5EF4-FFF2-40B4-BE49-F238E27FC236}">
                <a16:creationId xmlns:a16="http://schemas.microsoft.com/office/drawing/2014/main" id="{A04977CB-3825-471A-A590-C57F8C35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7585" y="3139252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B4B4814-3BFD-418E-B5B6-9DC3E0023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775DC1-0C03-424C-81DD-0B6373642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DA07F5D-1F32-483C-8A98-9849D780D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7A913DD-4597-42B1-9728-4127E83A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9FBB02-BC59-4864-8DBC-B2B2BD52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D87CAE-98EF-4EA4-B739-3304AB75B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313AD8-2CA9-4181-84FF-A4EA106FB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0E1FD27-6078-4DDB-85A5-EF3282363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B87154F-1C33-4D96-AD0F-41A911079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F7C24D-DA96-4B69-9D48-11ED65981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1CC3BFF-8D2C-4191-AA89-4B5F07B59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30851AC-DB18-4C88-A8A2-449F772E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A0FBDE6-61C6-4EAD-BEF2-895D802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A861D3C-5355-4A4A-A875-EC40751A7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E573C-00D7-4371-9CE5-C72044BC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74B55B-C24A-4F7B-80B0-59E86E989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61FF18D-542A-4DA3-B579-046996571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5CD3040-DA11-4096-9ECA-0547EB296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DBF68E6-70DC-4C9B-9E36-54DADF5D8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1A82FA5-7042-42C0-82C9-8068C36A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1F1E10-43A7-49C1-9611-E52FB1BF5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350A35C-3618-4456-8580-7687EDA43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4013BD1-ADEE-4116-8B16-8C5FB3B01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41350A0-245D-42A9-911D-82D77BC3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8734813-52CA-4809-A0E0-348308DC4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626E127-926A-4623-B87E-6944AA8F4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ADDE53E-0E40-4853-BCF0-9B152D6A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13F1249-54EA-428F-AE2E-A0579B409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2C80D7-048D-4658-A5FE-B698CC4E4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82C20A-8FDC-4735-9608-AD288081F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FB7CA94-32F3-403F-9F2B-1E2F701E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66606C-4588-4163-AD08-3AC14040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8565D18-023F-46E0-B825-199BFEAD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96FBB7-2ED0-47E0-9016-421EC9D3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CFFB9F2-9F7C-43A4-A9E6-1EE70C00B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421F39C-6A35-4CF1-8E72-2A897C1F8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DA5561C-BFBA-4EA2-8A59-2910A2CDF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F79817-A1A8-459C-A1DA-1639CC4EF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30C5931-2980-4D21-A6AF-33BBB2B4A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130F5F5-6F7C-41EE-8CBB-1D0839C6F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671993A-EC69-4341-90B1-F23F6EA5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56C4EAD-EE30-43C6-99BC-D4CB4EE9E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0981292-8C2D-477F-BFC1-A0C971DE4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EB673EB-AAA5-41CD-BD9E-19C05381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F0F0673-73C3-44AE-9E98-EE65ADB27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908B8D8-11C7-4C6B-9642-2AAD37E24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F2F92D7-98B0-4E76-B8C6-AADDDBFC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EC8DDD7-9501-4B67-9C31-6D5930A2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7BD5C40-C542-47FD-9C2B-EE136CB97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4CE941A-9B71-4C39-B230-20A18D89B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718F172-45D8-46D9-A359-D8A51BE6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1EDA59-37F4-47C4-9579-A4EE16156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CF25555-9B27-45F5-BDE8-EC65FC7B9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18D4CBF-5079-4BCF-996F-48C5BD1DC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99F779A-FDDF-4E15-A19E-D734C95A5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510558-1546-41C7-819E-0C4056E5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371F762-3D9D-459C-AC86-3183843A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DECEFE0-53BB-47FB-97D7-AE0B0E319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D7521B5-463A-40A3-BE61-B1CAE3307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A3596C1-0483-4496-8755-DB608479D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9261538-C799-4246-B1B3-B3F5B09A0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DE36D9-78E7-44D9-BC0F-1BAFDE5B3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9D93E5-4ECA-4C24-9FF6-AC8133427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4C35E97-1F66-4BFD-AE92-7EBC84F1D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6BF299A-A3D1-430D-80FF-B080C6FC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7CF736-D3DE-4C5E-AA1F-DC4C8AA3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396DF6B-432E-4903-B1AA-D3531FF8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CDFD65-3965-4589-A4C2-16510946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8C54E5-84FF-4F13-AA46-FED8E8DAD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ECA2236-A9B4-439E-9BAB-56AE965F6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9441778-3D1A-4F75-A5A1-7214DAFB1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B9AA094-8F15-4A0C-AA38-346BD5DDC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19958CA-594A-4498-84BE-F61BFC580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DFCE354-2B72-4480-97DE-E882906FD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C973E6C-6BC5-4FF1-8ECA-861597312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64FCB3C-7129-40FC-B584-150E5E62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211C60F-B3FE-47DD-BD11-D33173634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3EA065-68A6-4DD0-99BA-645480D4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B6AC294-B9BA-4C59-B08A-53548D610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5F31034-2EF3-4F10-85B8-454316F2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A87A0E7-AF0B-4A66-AFF6-689E7D388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D8E5EAF-B0C7-4E80-92EF-0209B4FE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AA01C3F-AD71-4F07-8664-821309948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0EC962-F7C8-4F17-A8EB-8EC64ADE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A0DA527-FFEF-4AB6-B38F-FDF228D5B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AB5776C-CF29-46E0-9A73-03A318AE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5572D84-640D-47CC-A862-6DCF1A73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F9CD199-6195-4F64-9E22-94AD9D760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5BC72FF-17EE-425A-B62A-2E024A6D7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6F3AB89-E7FF-4C05-9243-32DF9B4DF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ABD659D-3754-4F63-9C8D-54AB1549E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9DF2EF3-55C8-4745-9F55-24B60215D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C67022-CC78-4114-891A-C34637A6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0F93252-C331-4CBB-B4F8-6B12B3903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4537F3-EDF5-4626-AFBE-4488E0140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848604B-6F7A-4A76-96F8-6B7BE1FE8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3D47B0C-A018-4B2C-898B-2391FC845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3DD4A89-CBC7-4BEE-AF16-D76807C08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63C3831-F632-40D9-84E9-FEDA73C6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D39FEFA-CF2D-47D2-A180-417199AE8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87F2FB4-CAFE-4018-A06E-5BAB572F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C990CED-1FA9-4850-8469-146002770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5BF6636-258D-497B-ABBF-1813F114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7D9B40C-72EA-4EFC-B711-9F782806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54702A9-BABD-4005-8B4D-991D3CFB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E860B77-3AB6-46A1-9CE3-37D976AF4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92ABAA7-B221-4C32-8F87-ABBAE21AD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416EA-36C9-4DC6-A012-0C0F3FDF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7F4DF81-59CD-4438-AA36-8F1BCCF97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7C64A27-32D1-40C4-B94F-1093B6DE6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797AB82-41AF-4856-AFC1-222C6DBC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0C1D340-365C-4212-A0FE-D7D06095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493915A-115F-4720-86A4-853B7323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B7C4C77-1BED-4D31-8452-96E6F6B2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8B04703-29C2-4A3B-AF19-7434D788E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557C845-906D-43D8-92DE-72EF4606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5858061-043C-4334-BFCE-D9F77366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825429-701A-43D0-83FA-2AF61D84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633109C-AACA-40CF-B41E-488FD4884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7558F3F-5D90-45F4-AA12-07ED3A5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51DD258-CE67-424A-BF5B-AFFA82B56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400BE62-7130-4D75-B3AB-AA78B022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2DE0A40-C470-4BF2-86BE-950D01B0C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D0A8776-E748-4D71-999B-FF5213CB4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868C751-1379-453B-AC78-C61BCDFD7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B5E0827-B184-45E4-BE8A-A6E9B4456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28E9365-B34E-471B-B5F5-7D7AA022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32C453C-483A-468F-8AE5-9653EE06C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06E38D-8DBE-4126-8CAC-F737F5835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D5D9B69-81D5-4D7D-875B-4E07EC457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5212BDC-A49B-4150-8C9A-BFD08D9E1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8A2BE4D-B38F-4C4C-A82F-FABB3DE9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4EFD994-9359-4615-BFA9-DFCC942F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205EAC6-6E11-4106-A079-7E9F2F62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DDCF5F4-CA05-4922-AF4B-F9629D6F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9113CF3-AB25-42A2-8DE0-735C1F40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B5092A3-B3FA-4AC8-82C3-FA386B84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8F8F5D2-8958-4ED5-94E8-B4AB9F442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7D2E7CC-7DFE-42C8-9E78-44777D7B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E57A90F-A41A-4C97-8EA3-ADD911EDD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9C217A0-4087-4422-8635-C74D0B13A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9C0E89CF-75CB-4D42-9E44-ADF284D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564F9F3-0D82-4874-9440-38F3AF91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8E318789-20ED-497A-AFEB-3280B07AB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2256C04-2807-49A4-93C3-95542421D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4FBD6ED-2E68-4F38-BF88-DC75DAECA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F7BF2B0-9477-4227-9CDB-98E8AF7C1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B6B9DAA-B992-45AD-A992-9CDFB41B9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DE418D1-D67F-4FD8-BA49-CC986A712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9AB1E1F-243A-489C-8753-69078993E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5E4BFF9-A8A8-4B08-AC59-228B81E02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3D80DFA-96DF-4CD6-B136-557368FF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ED3E86E-8BEE-463D-A646-180ABD21F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DD483A5-049C-4EBA-B2D1-910117903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116FEF0-D89A-43D8-B160-04E86A39F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17D6EEA-1BB1-4EC1-87B7-2CAFBE348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EBD1224-D8F1-4976-BE1F-B4ABB071A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EBB9B87-CACC-4819-BEFA-C8A0C1AF2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259DF1F-DEAD-492D-AFEE-BA7BB1A7E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3573A36-F1A6-4532-829C-AE49B7CE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1A8D26A-350C-45FE-AA87-4AC5C056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044A982-3E0F-4D17-9104-27E2D2D2F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8EB580A-7544-41A1-AE10-5C52B00FB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5DBF4F2-4158-4DA7-AF14-7F9DDF07B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43513B1-0D48-4482-AA4E-2046DE58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C04BF60-8F64-4663-A8B4-D8BC1943B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B9A4999-4058-4260-B3D7-A8B6C136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9FCBE72-DC7B-42FD-B59A-E171480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2FC3A23A-4EDB-4DD4-B293-746E0255A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05378-BBD0-D39E-90C1-25BB396F0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1958550"/>
            <a:ext cx="4974771" cy="3810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Top 10 delayed routes based on average delay days.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SELECT     </a:t>
            </a:r>
            <a:r>
              <a:rPr lang="en-US" dirty="0" err="1">
                <a:solidFill>
                  <a:schemeClr val="bg1"/>
                </a:solidFill>
              </a:rPr>
              <a:t>Route_ID</a:t>
            </a:r>
            <a:r>
              <a:rPr lang="en-US" dirty="0">
                <a:solidFill>
                  <a:schemeClr val="bg1"/>
                </a:solidFill>
              </a:rPr>
              <a:t>,    ROUND (AVG (</a:t>
            </a:r>
            <a:r>
              <a:rPr lang="en-US" dirty="0" err="1">
                <a:solidFill>
                  <a:schemeClr val="bg1"/>
                </a:solidFill>
              </a:rPr>
              <a:t>Actual_Delivery_Date</a:t>
            </a:r>
            <a:r>
              <a:rPr lang="en-US" dirty="0">
                <a:solidFill>
                  <a:schemeClr val="bg1"/>
                </a:solidFill>
              </a:rPr>
              <a:t>      -</a:t>
            </a:r>
            <a:r>
              <a:rPr lang="en-US" dirty="0" err="1">
                <a:solidFill>
                  <a:schemeClr val="bg1"/>
                </a:solidFill>
              </a:rPr>
              <a:t>Expected_Delivery_Date</a:t>
            </a:r>
            <a:r>
              <a:rPr lang="en-US" dirty="0">
                <a:solidFill>
                  <a:schemeClr val="bg1"/>
                </a:solidFill>
              </a:rPr>
              <a:t>),  2)   AS </a:t>
            </a:r>
            <a:r>
              <a:rPr lang="en-US" dirty="0" err="1">
                <a:solidFill>
                  <a:schemeClr val="bg1"/>
                </a:solidFill>
              </a:rPr>
              <a:t>Delivery_Delay_Days</a:t>
            </a:r>
            <a:r>
              <a:rPr lang="en-US" dirty="0">
                <a:solidFill>
                  <a:schemeClr val="bg1"/>
                </a:solidFill>
              </a:rPr>
              <a:t>   FROM    orders GROUP BY Route_IDORDER BY </a:t>
            </a:r>
            <a:r>
              <a:rPr lang="en-US" dirty="0" err="1">
                <a:solidFill>
                  <a:schemeClr val="bg1"/>
                </a:solidFill>
              </a:rPr>
              <a:t>Delivery_Delay_Days</a:t>
            </a:r>
            <a:r>
              <a:rPr lang="en-US" dirty="0">
                <a:solidFill>
                  <a:schemeClr val="bg1"/>
                </a:solidFill>
              </a:rPr>
              <a:t> DESCLIMIT 10;</a:t>
            </a:r>
          </a:p>
        </p:txBody>
      </p:sp>
    </p:spTree>
    <p:extLst>
      <p:ext uri="{BB962C8B-B14F-4D97-AF65-F5344CB8AC3E}">
        <p14:creationId xmlns:p14="http://schemas.microsoft.com/office/powerpoint/2010/main" val="347108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2"/>
    </mc:Choice>
    <mc:Fallback xmlns="">
      <p:transition spd="slow" advTm="173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A2851-78FF-3890-D30B-E0881A70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2: Delivery Delay Analysis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56EC32-B65D-4145-EBAB-1DB8D546AA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83" r="1883"/>
          <a:stretch/>
        </p:blipFill>
        <p:spPr>
          <a:xfrm>
            <a:off x="1524001" y="1820369"/>
            <a:ext cx="3400926" cy="32168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4DCAB-1A6A-C2E5-A816-6DA2A6C0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Use window functions to rank all orders by delay within each warehouse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 Select </a:t>
            </a:r>
            <a:r>
              <a:rPr lang="en-US" sz="1800" dirty="0" err="1">
                <a:solidFill>
                  <a:schemeClr val="bg1"/>
                </a:solidFill>
              </a:rPr>
              <a:t>order_id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warehouse_id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datediff</a:t>
            </a:r>
            <a:r>
              <a:rPr lang="en-US" sz="1800" dirty="0">
                <a:solidFill>
                  <a:schemeClr val="bg1"/>
                </a:solidFill>
              </a:rPr>
              <a:t> (</a:t>
            </a:r>
            <a:r>
              <a:rPr lang="en-US" sz="1800" dirty="0" err="1">
                <a:solidFill>
                  <a:schemeClr val="bg1"/>
                </a:solidFill>
              </a:rPr>
              <a:t>Actual_Delivery_Date,Expected_Delivery_Date</a:t>
            </a:r>
            <a:r>
              <a:rPr lang="en-US" sz="1800" dirty="0">
                <a:solidFill>
                  <a:schemeClr val="bg1"/>
                </a:solidFill>
              </a:rPr>
              <a:t>) as </a:t>
            </a:r>
            <a:r>
              <a:rPr lang="en-US" sz="1800" dirty="0" err="1">
                <a:solidFill>
                  <a:schemeClr val="bg1"/>
                </a:solidFill>
              </a:rPr>
              <a:t>Delay_Days,dense_rank</a:t>
            </a:r>
            <a:r>
              <a:rPr lang="en-US" sz="1800" dirty="0">
                <a:solidFill>
                  <a:schemeClr val="bg1"/>
                </a:solidFill>
              </a:rPr>
              <a:t>() over ( partition by </a:t>
            </a:r>
            <a:r>
              <a:rPr lang="en-US" sz="1800" dirty="0" err="1">
                <a:solidFill>
                  <a:schemeClr val="bg1"/>
                </a:solidFill>
              </a:rPr>
              <a:t>warehouse_id</a:t>
            </a:r>
            <a:r>
              <a:rPr lang="en-US" sz="1800" dirty="0">
                <a:solidFill>
                  <a:schemeClr val="bg1"/>
                </a:solidFill>
              </a:rPr>
              <a:t> order by </a:t>
            </a:r>
            <a:r>
              <a:rPr lang="en-US" sz="1800" dirty="0" err="1">
                <a:solidFill>
                  <a:schemeClr val="bg1"/>
                </a:solidFill>
              </a:rPr>
              <a:t>datediff</a:t>
            </a:r>
            <a:r>
              <a:rPr lang="en-US" sz="1800" dirty="0">
                <a:solidFill>
                  <a:schemeClr val="bg1"/>
                </a:solidFill>
              </a:rPr>
              <a:t> (</a:t>
            </a:r>
            <a:r>
              <a:rPr lang="en-US" sz="1800" dirty="0" err="1">
                <a:solidFill>
                  <a:schemeClr val="bg1"/>
                </a:solidFill>
              </a:rPr>
              <a:t>Actual_Delivery_Date,Expected_Delivery_Date</a:t>
            </a:r>
            <a:r>
              <a:rPr lang="en-US" sz="1800" dirty="0">
                <a:solidFill>
                  <a:schemeClr val="bg1"/>
                </a:solidFill>
              </a:rPr>
              <a:t>) desc) as </a:t>
            </a:r>
            <a:r>
              <a:rPr lang="en-US" sz="1800" dirty="0" err="1">
                <a:solidFill>
                  <a:schemeClr val="bg1"/>
                </a:solidFill>
              </a:rPr>
              <a:t>delay_rank</a:t>
            </a:r>
            <a:r>
              <a:rPr lang="en-US" sz="1800" dirty="0">
                <a:solidFill>
                  <a:schemeClr val="bg1"/>
                </a:solidFill>
              </a:rPr>
              <a:t> from orders;</a:t>
            </a: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0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0"/>
    </mc:Choice>
    <mc:Fallback xmlns="">
      <p:transition spd="slow" advTm="17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28900-5217-3353-E5C6-39D300CF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64" y="4021591"/>
            <a:ext cx="3634674" cy="27433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47511-54B9-C67A-4A14-53D6441D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Task_3 Route Optimization Insights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17155-9EC1-B9EC-99EC-028DAC683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270" y="685805"/>
            <a:ext cx="4974771" cy="55340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For each route, calculate Average delivery time (in days).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SELECT    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,    ROUND (AVG (DATEDIFF (</a:t>
            </a:r>
            <a:r>
              <a:rPr lang="en-US" sz="2000" dirty="0" err="1">
                <a:solidFill>
                  <a:schemeClr val="bg1"/>
                </a:solidFill>
              </a:rPr>
              <a:t>Actual_Delivery_Date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Order_Date</a:t>
            </a:r>
            <a:r>
              <a:rPr lang="en-US" sz="2000" dirty="0">
                <a:solidFill>
                  <a:schemeClr val="bg1"/>
                </a:solidFill>
              </a:rPr>
              <a:t>)),    2)   AS </a:t>
            </a:r>
            <a:r>
              <a:rPr lang="en-US" sz="2000" dirty="0" err="1">
                <a:solidFill>
                  <a:schemeClr val="bg1"/>
                </a:solidFill>
              </a:rPr>
              <a:t>Avg_Delivery_Time</a:t>
            </a:r>
            <a:r>
              <a:rPr lang="en-US" sz="2000" dirty="0">
                <a:solidFill>
                  <a:schemeClr val="bg1"/>
                </a:solidFill>
              </a:rPr>
              <a:t> FROM    orders GROUP BY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834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30"/>
    </mc:Choice>
    <mc:Fallback xmlns="">
      <p:transition spd="slow" advTm="341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413F5E1-E8CE-54A5-E25A-0ACF2713B7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435" b="6435"/>
          <a:stretch/>
        </p:blipFill>
        <p:spPr>
          <a:xfrm>
            <a:off x="2719677" y="4118889"/>
            <a:ext cx="3376323" cy="25958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8533-546F-BC85-9826-BB3C4FA0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Task 3: Route Optimization Insights</a:t>
            </a:r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5054C-1C83-DE3E-1BFA-3FCC284D7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0932" y="661990"/>
            <a:ext cx="4974771" cy="55340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For each route, calculate Average traffic delay.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Select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 , round(avg(</a:t>
            </a:r>
            <a:r>
              <a:rPr lang="en-US" sz="2000" dirty="0" err="1">
                <a:solidFill>
                  <a:schemeClr val="bg1"/>
                </a:solidFill>
              </a:rPr>
              <a:t>traffic_delay_min</a:t>
            </a:r>
            <a:r>
              <a:rPr lang="en-US" sz="2000" dirty="0">
                <a:solidFill>
                  <a:schemeClr val="bg1"/>
                </a:solidFill>
              </a:rPr>
              <a:t>),2) as </a:t>
            </a:r>
            <a:r>
              <a:rPr lang="en-US" sz="2000" dirty="0" err="1">
                <a:solidFill>
                  <a:schemeClr val="bg1"/>
                </a:solidFill>
              </a:rPr>
              <a:t>Avg_Traffic_Delay</a:t>
            </a:r>
            <a:r>
              <a:rPr lang="en-US" sz="2000" dirty="0">
                <a:solidFill>
                  <a:schemeClr val="bg1"/>
                </a:solidFill>
              </a:rPr>
              <a:t> from routes group by </a:t>
            </a:r>
            <a:r>
              <a:rPr lang="en-US" sz="2000" dirty="0" err="1">
                <a:solidFill>
                  <a:schemeClr val="bg1"/>
                </a:solidFill>
              </a:rPr>
              <a:t>Route_ID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045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1"/>
    </mc:Choice>
    <mc:Fallback xmlns="">
      <p:transition spd="slow" advTm="549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1566</Words>
  <Application>Microsoft Office PowerPoint</Application>
  <PresentationFormat>Widescreen</PresentationFormat>
  <Paragraphs>89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Logistics Optimization for Delivery Routes – UPS </vt:lpstr>
      <vt:lpstr>Task 1: Data Cleaning &amp; Preparation </vt:lpstr>
      <vt:lpstr>Task 1: Data Cleaning &amp; Preparation</vt:lpstr>
      <vt:lpstr>Task 1: Data Cleaning &amp; Preparation </vt:lpstr>
      <vt:lpstr>Task 2: Delivery Delay Analysis</vt:lpstr>
      <vt:lpstr>Task 2: Delivery Delay Analysis</vt:lpstr>
      <vt:lpstr>Task 2: Delivery Delay Analysis</vt:lpstr>
      <vt:lpstr>Task_3 Route Optimization Insights</vt:lpstr>
      <vt:lpstr>Task 3: Route Optimization Insights</vt:lpstr>
      <vt:lpstr>Task 3: Route Optimization Insights</vt:lpstr>
      <vt:lpstr>Task 3: Route Optimization Insights</vt:lpstr>
      <vt:lpstr>Task 3: Route Optimization Insights</vt:lpstr>
      <vt:lpstr>Task 4: Warehouse Performance</vt:lpstr>
      <vt:lpstr>Task 4: Warehouse Performance</vt:lpstr>
      <vt:lpstr>Task 4: Warehouse Performance</vt:lpstr>
      <vt:lpstr>Task 5: Delivery Agent Performance</vt:lpstr>
      <vt:lpstr>Task 5: Delivery Agent Performance</vt:lpstr>
      <vt:lpstr>Task 6: Shipment Tracking Analytics</vt:lpstr>
      <vt:lpstr>Task 6: Shipment Tracking Analytics </vt:lpstr>
      <vt:lpstr>Task 7: Advanced KPI Reporting</vt:lpstr>
      <vt:lpstr>Task 7: Advanced KPI Reporting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Kapil Khatana</dc:creator>
  <cp:lastModifiedBy>Kapil Khatana</cp:lastModifiedBy>
  <cp:revision>3</cp:revision>
  <dcterms:created xsi:type="dcterms:W3CDTF">2026-02-10T18:02:15Z</dcterms:created>
  <dcterms:modified xsi:type="dcterms:W3CDTF">2026-02-11T10:45:07Z</dcterms:modified>
</cp:coreProperties>
</file>